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9" r:id="rId5"/>
    <p:sldId id="273" r:id="rId6"/>
    <p:sldId id="302" r:id="rId7"/>
    <p:sldId id="303" r:id="rId8"/>
    <p:sldId id="304" r:id="rId9"/>
    <p:sldId id="305" r:id="rId10"/>
    <p:sldId id="306" r:id="rId11"/>
    <p:sldId id="307" r:id="rId12"/>
    <p:sldId id="324" r:id="rId13"/>
    <p:sldId id="281" r:id="rId14"/>
    <p:sldId id="282" r:id="rId15"/>
    <p:sldId id="283" r:id="rId16"/>
    <p:sldId id="284" r:id="rId17"/>
    <p:sldId id="285" r:id="rId18"/>
    <p:sldId id="286" r:id="rId19"/>
    <p:sldId id="325" r:id="rId20"/>
    <p:sldId id="293" r:id="rId21"/>
    <p:sldId id="319" r:id="rId22"/>
    <p:sldId id="294" r:id="rId23"/>
    <p:sldId id="295" r:id="rId24"/>
    <p:sldId id="261" r:id="rId25"/>
    <p:sldId id="265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313"/>
    <a:srgbClr val="E6E6E6"/>
    <a:srgbClr val="F9E2B5"/>
    <a:srgbClr val="F7D693"/>
    <a:srgbClr val="EF7F0A"/>
    <a:srgbClr val="36B4B7"/>
    <a:srgbClr val="00A1E9"/>
    <a:srgbClr val="014099"/>
    <a:srgbClr val="F1BA49"/>
    <a:srgbClr val="FC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7" autoAdjust="0"/>
    <p:restoredTop sz="94674"/>
  </p:normalViewPr>
  <p:slideViewPr>
    <p:cSldViewPr snapToGrid="0">
      <p:cViewPr varScale="1">
        <p:scale>
          <a:sx n="92" d="100"/>
          <a:sy n="92" d="100"/>
        </p:scale>
        <p:origin x="6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2E4C7-2DBC-45BC-B933-FAAF417E8C6B}" type="doc">
      <dgm:prSet loTypeId="urn:microsoft.com/office/officeart/2005/8/layout/hList6" loCatId="list" qsTypeId="urn:microsoft.com/office/officeart/2005/8/quickstyle/simple1#1" qsCatId="simple" csTypeId="urn:microsoft.com/office/officeart/2005/8/colors/accent1_2#1" csCatId="accent1" phldr="0"/>
      <dgm:spPr/>
      <dgm:t>
        <a:bodyPr/>
        <a:lstStyle/>
        <a:p>
          <a:endParaRPr lang="zh-CN" altLang="en-US"/>
        </a:p>
      </dgm:t>
    </dgm:pt>
    <dgm:pt modelId="{DA8A2D07-F387-4404-9FCB-397A6A02821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邬静芙（</a:t>
          </a:r>
          <a:r>
            <a:rPr lang="en-US" altLang="zh-CN"/>
            <a:t>33%</a:t>
          </a:r>
          <a:r>
            <a:rPr lang="zh-CN" altLang="en-US"/>
            <a:t>）</a:t>
          </a:r>
        </a:p>
      </dgm:t>
    </dgm:pt>
    <dgm:pt modelId="{6834AA20-CCB2-4B69-B573-CB4D31C014E6}" type="parTrans" cxnId="{739C02A5-0F9B-4E42-826C-6D16EB4E50C4}">
      <dgm:prSet/>
      <dgm:spPr/>
      <dgm:t>
        <a:bodyPr/>
        <a:lstStyle/>
        <a:p>
          <a:endParaRPr lang="zh-CN" altLang="en-US"/>
        </a:p>
      </dgm:t>
    </dgm:pt>
    <dgm:pt modelId="{8755279E-20A5-4AEE-BDD2-C54EFA6328A6}" type="sibTrans" cxnId="{739C02A5-0F9B-4E42-826C-6D16EB4E50C4}">
      <dgm:prSet/>
      <dgm:spPr/>
      <dgm:t>
        <a:bodyPr/>
        <a:lstStyle/>
        <a:p>
          <a:endParaRPr lang="zh-CN" altLang="en-US"/>
        </a:p>
      </dgm:t>
    </dgm:pt>
    <dgm:pt modelId="{F0367BBF-880E-41E7-B6DE-5074A6BD98EA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Trajectory recognition and graph fitting</a:t>
          </a:r>
        </a:p>
      </dgm:t>
    </dgm:pt>
    <dgm:pt modelId="{9AB76175-B27E-4BB1-8EDA-DAC7339E486A}" type="parTrans" cxnId="{4593A46E-F569-4D71-A2ED-45560B0403AF}">
      <dgm:prSet/>
      <dgm:spPr/>
    </dgm:pt>
    <dgm:pt modelId="{3A4F6E61-DD1E-4D72-ACBD-775960999EFE}" type="sibTrans" cxnId="{4593A46E-F569-4D71-A2ED-45560B0403AF}">
      <dgm:prSet/>
      <dgm:spPr/>
    </dgm:pt>
    <dgm:pt modelId="{C6152BDA-EE25-4D3F-AAF3-BA14344A741A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t>GUI and Mode-switching design </a:t>
          </a:r>
        </a:p>
      </dgm:t>
    </dgm:pt>
    <dgm:pt modelId="{97DB96C2-9690-476C-82BD-9DD1C2FBBCD4}" type="parTrans" cxnId="{4A118A5A-6263-463D-ADF6-62726666C596}">
      <dgm:prSet/>
      <dgm:spPr/>
    </dgm:pt>
    <dgm:pt modelId="{304CE168-453E-4C1C-9178-FC75CE19B7FB}" type="sibTrans" cxnId="{4A118A5A-6263-463D-ADF6-62726666C596}">
      <dgm:prSet/>
      <dgm:spPr/>
    </dgm:pt>
    <dgm:pt modelId="{AE9499E4-C043-4982-9A36-190D445741D9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Report typesetting</a:t>
          </a:r>
        </a:p>
      </dgm:t>
    </dgm:pt>
    <dgm:pt modelId="{CE9775B4-3803-45CB-82A0-82436C7CCD7D}" type="parTrans" cxnId="{0D387083-F81A-4D0C-983F-1AA249010C4B}">
      <dgm:prSet/>
      <dgm:spPr/>
    </dgm:pt>
    <dgm:pt modelId="{97152523-33E8-4144-A72D-FF5D8E351B8D}" type="sibTrans" cxnId="{0D387083-F81A-4D0C-983F-1AA249010C4B}">
      <dgm:prSet/>
      <dgm:spPr/>
    </dgm:pt>
    <dgm:pt modelId="{D7AF1C1D-144B-4B25-A777-792381B7ED5B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张德超（</a:t>
          </a:r>
          <a:r>
            <a:rPr lang="en-US" altLang="zh-CN"/>
            <a:t>0.33</a:t>
          </a:r>
          <a:r>
            <a:rPr lang="zh-CN" altLang="en-US"/>
            <a:t>）</a:t>
          </a:r>
        </a:p>
      </dgm:t>
    </dgm:pt>
    <dgm:pt modelId="{24B9E243-8415-4A77-8486-6B84ADEA7DB0}" type="parTrans" cxnId="{33061674-CB1B-4393-ADDF-2A4FDFD08301}">
      <dgm:prSet/>
      <dgm:spPr/>
      <dgm:t>
        <a:bodyPr/>
        <a:lstStyle/>
        <a:p>
          <a:endParaRPr lang="zh-CN" altLang="en-US"/>
        </a:p>
      </dgm:t>
    </dgm:pt>
    <dgm:pt modelId="{B5AE4F68-C44C-4384-AF42-66197C13C64E}" type="sibTrans" cxnId="{33061674-CB1B-4393-ADDF-2A4FDFD08301}">
      <dgm:prSet/>
      <dgm:spPr/>
      <dgm:t>
        <a:bodyPr/>
        <a:lstStyle/>
        <a:p>
          <a:endParaRPr lang="zh-CN" altLang="en-US"/>
        </a:p>
      </dgm:t>
    </dgm:pt>
    <dgm:pt modelId="{E6540311-9A7F-4306-9BD1-2B03E3A77AF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Implement controlling functions of cursor</a:t>
          </a:r>
        </a:p>
      </dgm:t>
    </dgm:pt>
    <dgm:pt modelId="{1B7D60AD-B285-42B1-85B2-ADD8D9D0F6A2}" type="parTrans" cxnId="{5464AD68-7204-4C3B-B1F0-3C53361D11B9}">
      <dgm:prSet/>
      <dgm:spPr/>
    </dgm:pt>
    <dgm:pt modelId="{F98A41A5-2DA7-444A-AFF2-8F7FC6DF8885}" type="sibTrans" cxnId="{5464AD68-7204-4C3B-B1F0-3C53361D11B9}">
      <dgm:prSet/>
      <dgm:spPr/>
    </dgm:pt>
    <dgm:pt modelId="{B23D89CB-2675-42FD-B621-896E15A1EF92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Code combining</a:t>
          </a:r>
        </a:p>
      </dgm:t>
    </dgm:pt>
    <dgm:pt modelId="{BB48758E-E7A9-41E6-BA70-C9307FD812C0}" type="parTrans" cxnId="{9699B66C-C089-4F67-B562-ACEA0E494180}">
      <dgm:prSet/>
      <dgm:spPr/>
    </dgm:pt>
    <dgm:pt modelId="{2E977D9F-417D-4D8C-95EA-DBB20390EE5C}" type="sibTrans" cxnId="{9699B66C-C089-4F67-B562-ACEA0E494180}">
      <dgm:prSet/>
      <dgm:spPr/>
    </dgm:pt>
    <dgm:pt modelId="{BAD24EB0-E748-4138-8163-EBA24B6C73A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sym typeface="+mn-ea"/>
            </a:rPr>
            <a:t>Report typesetting</a:t>
          </a:r>
          <a:endParaRPr lang="zh-CN" altLang="en-US"/>
        </a:p>
      </dgm:t>
    </dgm:pt>
    <dgm:pt modelId="{25C4F834-ACE3-4594-B0A9-811B272440C7}" type="parTrans" cxnId="{FA6E7AF2-D80D-48BE-AE65-FE777411469E}">
      <dgm:prSet/>
      <dgm:spPr/>
    </dgm:pt>
    <dgm:pt modelId="{94A5CA74-0F32-435A-8748-486BE4D9FEBA}" type="sibTrans" cxnId="{FA6E7AF2-D80D-48BE-AE65-FE777411469E}">
      <dgm:prSet/>
      <dgm:spPr/>
    </dgm:pt>
    <dgm:pt modelId="{07FA4ADD-8D96-4B06-AE7F-902B878DD8B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卓著（</a:t>
          </a:r>
          <a:r>
            <a:rPr lang="en-US" altLang="zh-CN"/>
            <a:t>1/3</a:t>
          </a:r>
          <a:r>
            <a:rPr lang="zh-CN" altLang="en-US"/>
            <a:t>）</a:t>
          </a:r>
        </a:p>
      </dgm:t>
    </dgm:pt>
    <dgm:pt modelId="{A8B4A2D4-51F6-4657-92F3-DB580AE5F569}" type="parTrans" cxnId="{6F178547-F7CF-4304-BEA6-CBAC2B09C4AB}">
      <dgm:prSet/>
      <dgm:spPr/>
      <dgm:t>
        <a:bodyPr/>
        <a:lstStyle/>
        <a:p>
          <a:endParaRPr lang="zh-CN" altLang="en-US"/>
        </a:p>
      </dgm:t>
    </dgm:pt>
    <dgm:pt modelId="{33BF6C47-5256-4D8E-874B-728742A8CEC4}" type="sibTrans" cxnId="{6F178547-F7CF-4304-BEA6-CBAC2B09C4AB}">
      <dgm:prSet/>
      <dgm:spPr/>
      <dgm:t>
        <a:bodyPr/>
        <a:lstStyle/>
        <a:p>
          <a:endParaRPr lang="zh-CN" altLang="en-US"/>
        </a:p>
      </dgm:t>
    </dgm:pt>
    <dgm:pt modelId="{731E2498-7028-437B-9B83-3193C7CEAB8F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Locate and track the hand </a:t>
          </a:r>
        </a:p>
      </dgm:t>
    </dgm:pt>
    <dgm:pt modelId="{3EEF5E12-6B23-45C7-94E6-EF2145AB2F75}" type="parTrans" cxnId="{62FF3895-B86F-46CF-819C-BD529B797345}">
      <dgm:prSet/>
      <dgm:spPr/>
    </dgm:pt>
    <dgm:pt modelId="{517A3557-549E-4A9B-A024-98B23B70F6B4}" type="sibTrans" cxnId="{62FF3895-B86F-46CF-819C-BD529B797345}">
      <dgm:prSet/>
      <dgm:spPr/>
    </dgm:pt>
    <dgm:pt modelId="{C586E57D-C288-4012-B6F6-8526635AD06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Detect hand gesture</a:t>
          </a:r>
        </a:p>
      </dgm:t>
    </dgm:pt>
    <dgm:pt modelId="{8FC24E8D-A8F5-4FBC-BDCC-33B627B21F29}" type="parTrans" cxnId="{A2D0884F-63A6-4F9F-AA8C-35B94279ACD0}">
      <dgm:prSet/>
      <dgm:spPr/>
    </dgm:pt>
    <dgm:pt modelId="{8485B441-BE5E-4240-BC22-B733EFEDF50F}" type="sibTrans" cxnId="{A2D0884F-63A6-4F9F-AA8C-35B94279ACD0}">
      <dgm:prSet/>
      <dgm:spPr/>
    </dgm:pt>
    <dgm:pt modelId="{2D372C87-1168-4FE9-8F41-5AAFA14D18D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Code combining</a:t>
          </a:r>
        </a:p>
      </dgm:t>
    </dgm:pt>
    <dgm:pt modelId="{18F395CC-AC66-4829-832C-52FA51558956}" type="parTrans" cxnId="{DD095B2D-D0F0-4217-836C-92A9CBB454BF}">
      <dgm:prSet/>
      <dgm:spPr/>
    </dgm:pt>
    <dgm:pt modelId="{FFF492E0-0703-4958-9EEA-7C0E2D5677C6}" type="sibTrans" cxnId="{DD095B2D-D0F0-4217-836C-92A9CBB454BF}">
      <dgm:prSet/>
      <dgm:spPr/>
    </dgm:pt>
    <dgm:pt modelId="{DE36D10E-86CD-4C6D-B150-31E525EF527D}" type="pres">
      <dgm:prSet presAssocID="{ACB2E4C7-2DBC-45BC-B933-FAAF417E8C6B}" presName="Name0" presStyleCnt="0">
        <dgm:presLayoutVars>
          <dgm:dir/>
          <dgm:resizeHandles val="exact"/>
        </dgm:presLayoutVars>
      </dgm:prSet>
      <dgm:spPr/>
    </dgm:pt>
    <dgm:pt modelId="{E561ED5B-86C5-4F33-9AFB-CF29287F5ADA}" type="pres">
      <dgm:prSet presAssocID="{DA8A2D07-F387-4404-9FCB-397A6A028210}" presName="node" presStyleLbl="node1" presStyleIdx="0" presStyleCnt="3">
        <dgm:presLayoutVars>
          <dgm:bulletEnabled val="1"/>
        </dgm:presLayoutVars>
      </dgm:prSet>
      <dgm:spPr/>
    </dgm:pt>
    <dgm:pt modelId="{2AE1D4D4-A63C-4622-84B0-74ED38324CB1}" type="pres">
      <dgm:prSet presAssocID="{8755279E-20A5-4AEE-BDD2-C54EFA6328A6}" presName="sibTrans" presStyleCnt="0"/>
      <dgm:spPr/>
    </dgm:pt>
    <dgm:pt modelId="{CB90536C-45AA-4FBE-BCAF-99890DDD97C8}" type="pres">
      <dgm:prSet presAssocID="{D7AF1C1D-144B-4B25-A777-792381B7ED5B}" presName="node" presStyleLbl="node1" presStyleIdx="1" presStyleCnt="3">
        <dgm:presLayoutVars>
          <dgm:bulletEnabled val="1"/>
        </dgm:presLayoutVars>
      </dgm:prSet>
      <dgm:spPr/>
    </dgm:pt>
    <dgm:pt modelId="{155DCBB0-73F9-4F8F-A361-B90F0294764B}" type="pres">
      <dgm:prSet presAssocID="{B5AE4F68-C44C-4384-AF42-66197C13C64E}" presName="sibTrans" presStyleCnt="0"/>
      <dgm:spPr/>
    </dgm:pt>
    <dgm:pt modelId="{35A89FA7-451D-44F0-A02E-1277ECD1BBE6}" type="pres">
      <dgm:prSet presAssocID="{07FA4ADD-8D96-4B06-AE7F-902B878DD8B1}" presName="node" presStyleLbl="node1" presStyleIdx="2" presStyleCnt="3">
        <dgm:presLayoutVars>
          <dgm:bulletEnabled val="1"/>
        </dgm:presLayoutVars>
      </dgm:prSet>
      <dgm:spPr/>
    </dgm:pt>
  </dgm:ptLst>
  <dgm:cxnLst>
    <dgm:cxn modelId="{DD095B2D-D0F0-4217-836C-92A9CBB454BF}" srcId="{07FA4ADD-8D96-4B06-AE7F-902B878DD8B1}" destId="{2D372C87-1168-4FE9-8F41-5AAFA14D18D0}" srcOrd="2" destOrd="0" parTransId="{18F395CC-AC66-4829-832C-52FA51558956}" sibTransId="{FFF492E0-0703-4958-9EEA-7C0E2D5677C6}"/>
    <dgm:cxn modelId="{DE5DC95F-F9A8-47E7-86C8-CEF18F1E6600}" type="presOf" srcId="{B23D89CB-2675-42FD-B621-896E15A1EF92}" destId="{CB90536C-45AA-4FBE-BCAF-99890DDD97C8}" srcOrd="0" destOrd="2" presId="urn:microsoft.com/office/officeart/2005/8/layout/hList6"/>
    <dgm:cxn modelId="{62754244-A8B6-4BE4-8242-57FB48A70227}" type="presOf" srcId="{C6152BDA-EE25-4D3F-AAF3-BA14344A741A}" destId="{E561ED5B-86C5-4F33-9AFB-CF29287F5ADA}" srcOrd="0" destOrd="2" presId="urn:microsoft.com/office/officeart/2005/8/layout/hList6"/>
    <dgm:cxn modelId="{F473FB45-A873-4B4F-9D8D-2FDF629DAE09}" type="presOf" srcId="{07FA4ADD-8D96-4B06-AE7F-902B878DD8B1}" destId="{35A89FA7-451D-44F0-A02E-1277ECD1BBE6}" srcOrd="0" destOrd="0" presId="urn:microsoft.com/office/officeart/2005/8/layout/hList6"/>
    <dgm:cxn modelId="{6F178547-F7CF-4304-BEA6-CBAC2B09C4AB}" srcId="{ACB2E4C7-2DBC-45BC-B933-FAAF417E8C6B}" destId="{07FA4ADD-8D96-4B06-AE7F-902B878DD8B1}" srcOrd="2" destOrd="0" parTransId="{A8B4A2D4-51F6-4657-92F3-DB580AE5F569}" sibTransId="{33BF6C47-5256-4D8E-874B-728742A8CEC4}"/>
    <dgm:cxn modelId="{5464AD68-7204-4C3B-B1F0-3C53361D11B9}" srcId="{D7AF1C1D-144B-4B25-A777-792381B7ED5B}" destId="{E6540311-9A7F-4306-9BD1-2B03E3A77AF6}" srcOrd="0" destOrd="0" parTransId="{1B7D60AD-B285-42B1-85B2-ADD8D9D0F6A2}" sibTransId="{F98A41A5-2DA7-444A-AFF2-8F7FC6DF8885}"/>
    <dgm:cxn modelId="{9699B66C-C089-4F67-B562-ACEA0E494180}" srcId="{D7AF1C1D-144B-4B25-A777-792381B7ED5B}" destId="{B23D89CB-2675-42FD-B621-896E15A1EF92}" srcOrd="1" destOrd="0" parTransId="{BB48758E-E7A9-41E6-BA70-C9307FD812C0}" sibTransId="{2E977D9F-417D-4D8C-95EA-DBB20390EE5C}"/>
    <dgm:cxn modelId="{4593A46E-F569-4D71-A2ED-45560B0403AF}" srcId="{DA8A2D07-F387-4404-9FCB-397A6A028210}" destId="{F0367BBF-880E-41E7-B6DE-5074A6BD98EA}" srcOrd="0" destOrd="0" parTransId="{9AB76175-B27E-4BB1-8EDA-DAC7339E486A}" sibTransId="{3A4F6E61-DD1E-4D72-ACBD-775960999EFE}"/>
    <dgm:cxn modelId="{A2D0884F-63A6-4F9F-AA8C-35B94279ACD0}" srcId="{07FA4ADD-8D96-4B06-AE7F-902B878DD8B1}" destId="{C586E57D-C288-4012-B6F6-8526635AD064}" srcOrd="1" destOrd="0" parTransId="{8FC24E8D-A8F5-4FBC-BDCC-33B627B21F29}" sibTransId="{8485B441-BE5E-4240-BC22-B733EFEDF50F}"/>
    <dgm:cxn modelId="{33061674-CB1B-4393-ADDF-2A4FDFD08301}" srcId="{ACB2E4C7-2DBC-45BC-B933-FAAF417E8C6B}" destId="{D7AF1C1D-144B-4B25-A777-792381B7ED5B}" srcOrd="1" destOrd="0" parTransId="{24B9E243-8415-4A77-8486-6B84ADEA7DB0}" sibTransId="{B5AE4F68-C44C-4384-AF42-66197C13C64E}"/>
    <dgm:cxn modelId="{4A118A5A-6263-463D-ADF6-62726666C596}" srcId="{DA8A2D07-F387-4404-9FCB-397A6A028210}" destId="{C6152BDA-EE25-4D3F-AAF3-BA14344A741A}" srcOrd="1" destOrd="0" parTransId="{97DB96C2-9690-476C-82BD-9DD1C2FBBCD4}" sibTransId="{304CE168-453E-4C1C-9178-FC75CE19B7FB}"/>
    <dgm:cxn modelId="{0D387083-F81A-4D0C-983F-1AA249010C4B}" srcId="{DA8A2D07-F387-4404-9FCB-397A6A028210}" destId="{AE9499E4-C043-4982-9A36-190D445741D9}" srcOrd="2" destOrd="0" parTransId="{CE9775B4-3803-45CB-82A0-82436C7CCD7D}" sibTransId="{97152523-33E8-4144-A72D-FF5D8E351B8D}"/>
    <dgm:cxn modelId="{62FF3895-B86F-46CF-819C-BD529B797345}" srcId="{07FA4ADD-8D96-4B06-AE7F-902B878DD8B1}" destId="{731E2498-7028-437B-9B83-3193C7CEAB8F}" srcOrd="0" destOrd="0" parTransId="{3EEF5E12-6B23-45C7-94E6-EF2145AB2F75}" sibTransId="{517A3557-549E-4A9B-A024-98B23B70F6B4}"/>
    <dgm:cxn modelId="{739C02A5-0F9B-4E42-826C-6D16EB4E50C4}" srcId="{ACB2E4C7-2DBC-45BC-B933-FAAF417E8C6B}" destId="{DA8A2D07-F387-4404-9FCB-397A6A028210}" srcOrd="0" destOrd="0" parTransId="{6834AA20-CCB2-4B69-B573-CB4D31C014E6}" sibTransId="{8755279E-20A5-4AEE-BDD2-C54EFA6328A6}"/>
    <dgm:cxn modelId="{75A55AB0-8E98-419E-9051-7C35C7ED5B4F}" type="presOf" srcId="{BAD24EB0-E748-4138-8163-EBA24B6C73A0}" destId="{CB90536C-45AA-4FBE-BCAF-99890DDD97C8}" srcOrd="0" destOrd="3" presId="urn:microsoft.com/office/officeart/2005/8/layout/hList6"/>
    <dgm:cxn modelId="{3E67A8B6-774F-49CE-BBF6-FBC421B07129}" type="presOf" srcId="{C586E57D-C288-4012-B6F6-8526635AD064}" destId="{35A89FA7-451D-44F0-A02E-1277ECD1BBE6}" srcOrd="0" destOrd="2" presId="urn:microsoft.com/office/officeart/2005/8/layout/hList6"/>
    <dgm:cxn modelId="{03A75FBA-03CF-4D85-8675-A80A8B450DAA}" type="presOf" srcId="{E6540311-9A7F-4306-9BD1-2B03E3A77AF6}" destId="{CB90536C-45AA-4FBE-BCAF-99890DDD97C8}" srcOrd="0" destOrd="1" presId="urn:microsoft.com/office/officeart/2005/8/layout/hList6"/>
    <dgm:cxn modelId="{B8C3A5BA-86DC-4AE8-8886-EC354D236DB6}" type="presOf" srcId="{DA8A2D07-F387-4404-9FCB-397A6A028210}" destId="{E561ED5B-86C5-4F33-9AFB-CF29287F5ADA}" srcOrd="0" destOrd="0" presId="urn:microsoft.com/office/officeart/2005/8/layout/hList6"/>
    <dgm:cxn modelId="{02EB38CC-7074-4303-A26F-824B74A54C0F}" type="presOf" srcId="{ACB2E4C7-2DBC-45BC-B933-FAAF417E8C6B}" destId="{DE36D10E-86CD-4C6D-B150-31E525EF527D}" srcOrd="0" destOrd="0" presId="urn:microsoft.com/office/officeart/2005/8/layout/hList6"/>
    <dgm:cxn modelId="{E91174CD-D0A5-4FF1-92F7-249BB0CD97CE}" type="presOf" srcId="{F0367BBF-880E-41E7-B6DE-5074A6BD98EA}" destId="{E561ED5B-86C5-4F33-9AFB-CF29287F5ADA}" srcOrd="0" destOrd="1" presId="urn:microsoft.com/office/officeart/2005/8/layout/hList6"/>
    <dgm:cxn modelId="{CF3D56E1-E8C7-4BE5-8EB5-71441F8AB7B7}" type="presOf" srcId="{731E2498-7028-437B-9B83-3193C7CEAB8F}" destId="{35A89FA7-451D-44F0-A02E-1277ECD1BBE6}" srcOrd="0" destOrd="1" presId="urn:microsoft.com/office/officeart/2005/8/layout/hList6"/>
    <dgm:cxn modelId="{E16871E4-E12A-4338-ABE6-E48647BD7141}" type="presOf" srcId="{D7AF1C1D-144B-4B25-A777-792381B7ED5B}" destId="{CB90536C-45AA-4FBE-BCAF-99890DDD97C8}" srcOrd="0" destOrd="0" presId="urn:microsoft.com/office/officeart/2005/8/layout/hList6"/>
    <dgm:cxn modelId="{FA6E7AF2-D80D-48BE-AE65-FE777411469E}" srcId="{D7AF1C1D-144B-4B25-A777-792381B7ED5B}" destId="{BAD24EB0-E748-4138-8163-EBA24B6C73A0}" srcOrd="2" destOrd="0" parTransId="{25C4F834-ACE3-4594-B0A9-811B272440C7}" sibTransId="{94A5CA74-0F32-435A-8748-486BE4D9FEBA}"/>
    <dgm:cxn modelId="{0C50A4F4-CC5B-4952-BB00-2F912E2622F8}" type="presOf" srcId="{2D372C87-1168-4FE9-8F41-5AAFA14D18D0}" destId="{35A89FA7-451D-44F0-A02E-1277ECD1BBE6}" srcOrd="0" destOrd="3" presId="urn:microsoft.com/office/officeart/2005/8/layout/hList6"/>
    <dgm:cxn modelId="{54CC0DF9-4F54-4E5D-BA83-3A074EB8BA09}" type="presOf" srcId="{AE9499E4-C043-4982-9A36-190D445741D9}" destId="{E561ED5B-86C5-4F33-9AFB-CF29287F5ADA}" srcOrd="0" destOrd="3" presId="urn:microsoft.com/office/officeart/2005/8/layout/hList6"/>
    <dgm:cxn modelId="{49CB5962-13FC-47A3-BE50-1CEA87A3D25E}" type="presParOf" srcId="{DE36D10E-86CD-4C6D-B150-31E525EF527D}" destId="{E561ED5B-86C5-4F33-9AFB-CF29287F5ADA}" srcOrd="0" destOrd="0" presId="urn:microsoft.com/office/officeart/2005/8/layout/hList6"/>
    <dgm:cxn modelId="{5079BC66-7341-4776-A24A-61789E7BFB7B}" type="presParOf" srcId="{DE36D10E-86CD-4C6D-B150-31E525EF527D}" destId="{2AE1D4D4-A63C-4622-84B0-74ED38324CB1}" srcOrd="1" destOrd="0" presId="urn:microsoft.com/office/officeart/2005/8/layout/hList6"/>
    <dgm:cxn modelId="{AAD702AD-8C47-4617-8E2B-D4F403A2E88A}" type="presParOf" srcId="{DE36D10E-86CD-4C6D-B150-31E525EF527D}" destId="{CB90536C-45AA-4FBE-BCAF-99890DDD97C8}" srcOrd="2" destOrd="0" presId="urn:microsoft.com/office/officeart/2005/8/layout/hList6"/>
    <dgm:cxn modelId="{96AF7211-B226-4699-873A-FE5ADFA8141D}" type="presParOf" srcId="{DE36D10E-86CD-4C6D-B150-31E525EF527D}" destId="{155DCBB0-73F9-4F8F-A361-B90F0294764B}" srcOrd="3" destOrd="0" presId="urn:microsoft.com/office/officeart/2005/8/layout/hList6"/>
    <dgm:cxn modelId="{306489B1-88FC-426C-8BBC-75A7D9C68679}" type="presParOf" srcId="{DE36D10E-86CD-4C6D-B150-31E525EF527D}" destId="{35A89FA7-451D-44F0-A02E-1277ECD1BBE6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1ED5B-86C5-4F33-9AFB-CF29287F5ADA}">
      <dsp:nvSpPr>
        <dsp:cNvPr id="0" name=""/>
        <dsp:cNvSpPr/>
      </dsp:nvSpPr>
      <dsp:spPr>
        <a:xfrm rot="16200000">
          <a:off x="-938783" y="939682"/>
          <a:ext cx="4216400" cy="2337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3713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邬静芙（</a:t>
          </a:r>
          <a:r>
            <a:rPr lang="en-US" altLang="zh-CN" sz="2400" kern="1200"/>
            <a:t>33%</a:t>
          </a:r>
          <a:r>
            <a:rPr lang="zh-CN" altLang="en-US" sz="2400" kern="1200"/>
            <a:t>）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/>
            <a:t>Trajectory recognition and graph fitting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900" kern="1200"/>
            <a:t>GUI and Mode-switching design 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/>
            <a:t>Report typesetting</a:t>
          </a:r>
        </a:p>
      </dsp:txBody>
      <dsp:txXfrm rot="5400000">
        <a:off x="899" y="843280"/>
        <a:ext cx="2337035" cy="2529840"/>
      </dsp:txXfrm>
    </dsp:sp>
    <dsp:sp modelId="{CB90536C-45AA-4FBE-BCAF-99890DDD97C8}">
      <dsp:nvSpPr>
        <dsp:cNvPr id="0" name=""/>
        <dsp:cNvSpPr/>
      </dsp:nvSpPr>
      <dsp:spPr>
        <a:xfrm rot="16200000">
          <a:off x="1573530" y="939682"/>
          <a:ext cx="4216400" cy="2337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3713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张德超（</a:t>
          </a:r>
          <a:r>
            <a:rPr lang="en-US" altLang="zh-CN" sz="2400" kern="1200"/>
            <a:t>0.33</a:t>
          </a:r>
          <a:r>
            <a:rPr lang="zh-CN" altLang="en-US" sz="2400" kern="1200"/>
            <a:t>）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/>
            <a:t>Implement controlling functions of cursor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/>
            <a:t>Code combining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>
              <a:sym typeface="+mn-ea"/>
            </a:rPr>
            <a:t>Report typesetting</a:t>
          </a:r>
          <a:endParaRPr lang="zh-CN" altLang="en-US" sz="1900" kern="1200"/>
        </a:p>
      </dsp:txBody>
      <dsp:txXfrm rot="5400000">
        <a:off x="2513212" y="843280"/>
        <a:ext cx="2337035" cy="2529840"/>
      </dsp:txXfrm>
    </dsp:sp>
    <dsp:sp modelId="{35A89FA7-451D-44F0-A02E-1277ECD1BBE6}">
      <dsp:nvSpPr>
        <dsp:cNvPr id="0" name=""/>
        <dsp:cNvSpPr/>
      </dsp:nvSpPr>
      <dsp:spPr>
        <a:xfrm rot="16200000">
          <a:off x="4085843" y="939682"/>
          <a:ext cx="4216400" cy="233703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3713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卓著（</a:t>
          </a:r>
          <a:r>
            <a:rPr lang="en-US" altLang="zh-CN" sz="2400" kern="1200"/>
            <a:t>1/3</a:t>
          </a:r>
          <a:r>
            <a:rPr lang="zh-CN" altLang="en-US" sz="2400" kern="1200"/>
            <a:t>）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/>
            <a:t>Locate and track the hand 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/>
            <a:t>Detect hand gesture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/>
            <a:t>Code combining</a:t>
          </a:r>
        </a:p>
      </dsp:txBody>
      <dsp:txXfrm rot="5400000">
        <a:off x="5025525" y="843280"/>
        <a:ext cx="2337035" cy="252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535B8-AC85-459B-A687-169A6819FC00}" type="datetimeFigureOut">
              <a:rPr lang="zh-CN" altLang="en-US" smtClean="0"/>
              <a:t>2022/6/19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DAFAE-CE97-4B8E-AE9C-25B4D28BAE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DAFAE-CE97-4B8E-AE9C-25B4D28BAED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DAFAE-CE97-4B8E-AE9C-25B4D28BAED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DAFAE-CE97-4B8E-AE9C-25B4D28BAED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" y="-15240"/>
            <a:ext cx="12197715" cy="6882765"/>
          </a:xfrm>
          <a:prstGeom prst="rect">
            <a:avLst/>
          </a:prstGeom>
        </p:spPr>
      </p:pic>
      <p:pic>
        <p:nvPicPr>
          <p:cNvPr id="5" name="图片 4" descr="资源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6360" y="562610"/>
            <a:ext cx="7026275" cy="6304915"/>
          </a:xfrm>
          <a:prstGeom prst="rect">
            <a:avLst/>
          </a:prstGeom>
        </p:spPr>
      </p:pic>
      <p:pic>
        <p:nvPicPr>
          <p:cNvPr id="6" name="图片 5" descr="资源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080" y="-15240"/>
            <a:ext cx="6826250" cy="3666490"/>
          </a:xfrm>
          <a:prstGeom prst="rect">
            <a:avLst/>
          </a:prstGeom>
        </p:spPr>
      </p:pic>
      <p:pic>
        <p:nvPicPr>
          <p:cNvPr id="10" name="图片 9" descr="资源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956040" y="273685"/>
            <a:ext cx="2907030" cy="593090"/>
          </a:xfrm>
          <a:prstGeom prst="rect">
            <a:avLst/>
          </a:prstGeom>
        </p:spPr>
      </p:pic>
      <p:pic>
        <p:nvPicPr>
          <p:cNvPr id="11" name="图片 10" descr="资源 1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7865" y="5843270"/>
            <a:ext cx="1219835" cy="260350"/>
          </a:xfrm>
          <a:prstGeom prst="rect">
            <a:avLst/>
          </a:prstGeom>
        </p:spPr>
      </p:pic>
      <p:pic>
        <p:nvPicPr>
          <p:cNvPr id="13" name="图片 12" descr="资源 1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903085" y="1720850"/>
            <a:ext cx="5289550" cy="5146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DEE449-2F99-B141-958F-ACCF4663F006}" type="datetimeFigureOut">
              <a:rPr kumimoji="1" lang="zh-CN" altLang="en-US" smtClean="0"/>
              <a:t>2022/6/19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3BF8F1-6805-494D-82D3-0C4DB0918D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资源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080" y="-15240"/>
            <a:ext cx="12197715" cy="6882765"/>
          </a:xfrm>
          <a:prstGeom prst="rect">
            <a:avLst/>
          </a:prstGeom>
        </p:spPr>
      </p:pic>
      <p:pic>
        <p:nvPicPr>
          <p:cNvPr id="2" name="图片 1" descr="资源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715" y="-29845"/>
            <a:ext cx="12197715" cy="6882765"/>
          </a:xfrm>
          <a:prstGeom prst="rect">
            <a:avLst/>
          </a:prstGeom>
        </p:spPr>
      </p:pic>
      <p:pic>
        <p:nvPicPr>
          <p:cNvPr id="10" name="图片 9" descr="资源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6040" y="273685"/>
            <a:ext cx="2907030" cy="593090"/>
          </a:xfrm>
          <a:prstGeom prst="rect">
            <a:avLst/>
          </a:prstGeom>
        </p:spPr>
      </p:pic>
      <p:pic>
        <p:nvPicPr>
          <p:cNvPr id="6" name="图片 5" descr="资源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3641090" y="2274570"/>
            <a:ext cx="8550910" cy="4592955"/>
          </a:xfrm>
          <a:prstGeom prst="rect">
            <a:avLst/>
          </a:prstGeom>
        </p:spPr>
      </p:pic>
      <p:pic>
        <p:nvPicPr>
          <p:cNvPr id="7" name="图片 6" descr="资源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7865" y="5843270"/>
            <a:ext cx="1219835" cy="26035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 flipV="1">
            <a:off x="379095" y="1510030"/>
            <a:ext cx="11512550" cy="6985"/>
          </a:xfrm>
          <a:prstGeom prst="line">
            <a:avLst/>
          </a:prstGeom>
          <a:ln>
            <a:solidFill>
              <a:srgbClr val="B7DCE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715" y="-58420"/>
            <a:ext cx="12197715" cy="6882765"/>
          </a:xfrm>
          <a:prstGeom prst="rect">
            <a:avLst/>
          </a:prstGeom>
        </p:spPr>
      </p:pic>
      <p:pic>
        <p:nvPicPr>
          <p:cNvPr id="6" name="图片 5" descr="资源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3641090" y="2245995"/>
            <a:ext cx="8550910" cy="4592955"/>
          </a:xfrm>
          <a:prstGeom prst="rect">
            <a:avLst/>
          </a:prstGeom>
        </p:spPr>
      </p:pic>
      <p:pic>
        <p:nvPicPr>
          <p:cNvPr id="10" name="图片 9" descr="资源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56040" y="273685"/>
            <a:ext cx="2907030" cy="593090"/>
          </a:xfrm>
          <a:prstGeom prst="rect">
            <a:avLst/>
          </a:prstGeom>
        </p:spPr>
      </p:pic>
      <p:pic>
        <p:nvPicPr>
          <p:cNvPr id="3" name="图片 2" descr="资源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715" y="-58420"/>
            <a:ext cx="6826250" cy="36664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资源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715" y="-58420"/>
            <a:ext cx="12197715" cy="6910705"/>
          </a:xfrm>
          <a:prstGeom prst="rect">
            <a:avLst/>
          </a:prstGeom>
        </p:spPr>
      </p:pic>
      <p:pic>
        <p:nvPicPr>
          <p:cNvPr id="10" name="图片 9" descr="资源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6040" y="273685"/>
            <a:ext cx="2907030" cy="59309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 flipV="1">
            <a:off x="379095" y="1510030"/>
            <a:ext cx="11512550" cy="6985"/>
          </a:xfrm>
          <a:prstGeom prst="line">
            <a:avLst/>
          </a:prstGeom>
          <a:ln>
            <a:solidFill>
              <a:srgbClr val="B7DCE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图片 11" descr="资源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47660" y="2722245"/>
            <a:ext cx="4244340" cy="41300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资源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715" y="-58420"/>
            <a:ext cx="12197715" cy="6882765"/>
          </a:xfrm>
          <a:prstGeom prst="rect">
            <a:avLst/>
          </a:prstGeom>
        </p:spPr>
      </p:pic>
      <p:pic>
        <p:nvPicPr>
          <p:cNvPr id="4" name="图片 3" descr="资源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6040" y="273685"/>
            <a:ext cx="2907030" cy="59309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 flipV="1">
            <a:off x="379095" y="1510030"/>
            <a:ext cx="11512550" cy="6985"/>
          </a:xfrm>
          <a:prstGeom prst="line">
            <a:avLst/>
          </a:prstGeom>
          <a:ln>
            <a:solidFill>
              <a:srgbClr val="B7DCE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 descr="资源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1560" y="2374900"/>
            <a:ext cx="3709670" cy="36556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资源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715" y="-58420"/>
            <a:ext cx="12197715" cy="6882765"/>
          </a:xfrm>
          <a:prstGeom prst="rect">
            <a:avLst/>
          </a:prstGeom>
        </p:spPr>
      </p:pic>
      <p:pic>
        <p:nvPicPr>
          <p:cNvPr id="10" name="图片 9" descr="资源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6040" y="273685"/>
            <a:ext cx="2907030" cy="59309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 flipV="1">
            <a:off x="379095" y="1510030"/>
            <a:ext cx="11512550" cy="6985"/>
          </a:xfrm>
          <a:prstGeom prst="line">
            <a:avLst/>
          </a:prstGeom>
          <a:ln>
            <a:solidFill>
              <a:srgbClr val="B7DCE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图片 4" descr="资源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46270" y="2413635"/>
            <a:ext cx="3060700" cy="3016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715" y="-58420"/>
            <a:ext cx="12197715" cy="6882765"/>
          </a:xfrm>
          <a:prstGeom prst="rect">
            <a:avLst/>
          </a:prstGeom>
        </p:spPr>
      </p:pic>
      <p:pic>
        <p:nvPicPr>
          <p:cNvPr id="10" name="图片 9" descr="资源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6040" y="273685"/>
            <a:ext cx="2907030" cy="59309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 flipV="1">
            <a:off x="379095" y="1510030"/>
            <a:ext cx="11512550" cy="6985"/>
          </a:xfrm>
          <a:prstGeom prst="line">
            <a:avLst/>
          </a:prstGeom>
          <a:ln>
            <a:solidFill>
              <a:srgbClr val="B7DCE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 descr="资源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46270" y="2413635"/>
            <a:ext cx="3060700" cy="3016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5080" y="-15240"/>
            <a:ext cx="12197715" cy="6882765"/>
          </a:xfrm>
          <a:prstGeom prst="rect">
            <a:avLst/>
          </a:prstGeom>
        </p:spPr>
      </p:pic>
      <p:pic>
        <p:nvPicPr>
          <p:cNvPr id="10" name="图片 9" descr="资源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6040" y="273685"/>
            <a:ext cx="2907030" cy="593090"/>
          </a:xfrm>
          <a:prstGeom prst="rect">
            <a:avLst/>
          </a:prstGeom>
        </p:spPr>
      </p:pic>
      <p:pic>
        <p:nvPicPr>
          <p:cNvPr id="6" name="图片 5" descr="资源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51275" y="3033395"/>
            <a:ext cx="2114550" cy="1391920"/>
          </a:xfrm>
          <a:prstGeom prst="rect">
            <a:avLst/>
          </a:prstGeom>
        </p:spPr>
      </p:pic>
      <p:pic>
        <p:nvPicPr>
          <p:cNvPr id="8" name="图片 7" descr="资源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645" y="2140585"/>
            <a:ext cx="7179945" cy="4726940"/>
          </a:xfrm>
          <a:prstGeom prst="rect">
            <a:avLst/>
          </a:prstGeom>
        </p:spPr>
      </p:pic>
      <p:pic>
        <p:nvPicPr>
          <p:cNvPr id="9" name="图片 8" descr="资源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080" y="-15240"/>
            <a:ext cx="9178290" cy="4929505"/>
          </a:xfrm>
          <a:prstGeom prst="rect">
            <a:avLst/>
          </a:prstGeom>
        </p:spPr>
      </p:pic>
      <p:pic>
        <p:nvPicPr>
          <p:cNvPr id="11" name="图片 10" descr="资源 1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flipH="1">
            <a:off x="10003790" y="6005195"/>
            <a:ext cx="1219835" cy="260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715" y="-58420"/>
            <a:ext cx="12197715" cy="688276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38020" y="1691640"/>
            <a:ext cx="3957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CS205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38020" y="3705398"/>
            <a:ext cx="44767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12011437 </a:t>
            </a:r>
            <a:r>
              <a:rPr lang="zh-CN" altLang="en-US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邬静芙</a:t>
            </a:r>
            <a:r>
              <a:rPr lang="en-US" altLang="zh-CN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 </a:t>
            </a:r>
            <a:r>
              <a:rPr lang="zh-CN" altLang="en-US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计算机科学与技术</a:t>
            </a:r>
            <a:endParaRPr lang="en-US" altLang="zh-CN" sz="2000" b="1" dirty="0">
              <a:solidFill>
                <a:srgbClr val="F1BA49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12011220 </a:t>
            </a:r>
            <a:r>
              <a:rPr lang="zh-CN" altLang="en-US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张德超</a:t>
            </a:r>
            <a:r>
              <a:rPr lang="en-US" altLang="zh-CN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 </a:t>
            </a:r>
            <a:r>
              <a:rPr lang="zh-CN" altLang="en-US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智能科学与技术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12011119 </a:t>
            </a:r>
            <a:r>
              <a:rPr lang="zh-CN" altLang="en-US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卓著</a:t>
            </a:r>
            <a:r>
              <a:rPr lang="en-US" altLang="zh-CN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   </a:t>
            </a:r>
            <a:r>
              <a:rPr lang="zh-CN" altLang="en-US" sz="2000" b="1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智能医学工程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38020" y="2764790"/>
            <a:ext cx="10369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Hand-Interactive System Based on yolov3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676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Algorithm for 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eliminating bounce.</a:t>
            </a:r>
            <a:endParaRPr kumimoji="1" lang="en-US" altLang="zh-CN" sz="32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838200" y="15701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Algorithm: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1. Cull boxes whose bias is too large.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2. Get the average value of the parameter of the remaining boxes.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3. Return the value.</a:t>
            </a:r>
            <a:endParaRPr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20" y="4306481"/>
            <a:ext cx="1282430" cy="762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508" y="4309973"/>
            <a:ext cx="1282430" cy="762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96" y="4309973"/>
            <a:ext cx="1282430" cy="762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19" y="4309973"/>
            <a:ext cx="1282430" cy="762490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>
            <a:off x="1429966" y="4183539"/>
            <a:ext cx="8385243" cy="29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1429966" y="5237782"/>
            <a:ext cx="8385243" cy="29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84" y="4309973"/>
            <a:ext cx="1282430" cy="7624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750979" y="4481871"/>
            <a:ext cx="340468" cy="4182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19405" y="4525943"/>
            <a:ext cx="340468" cy="4182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456970" y="4610542"/>
            <a:ext cx="336818" cy="28961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85252" y="4443264"/>
            <a:ext cx="271965" cy="4568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96" y="6023875"/>
            <a:ext cx="1282430" cy="76249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117969" y="6233710"/>
            <a:ext cx="336818" cy="37851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cxnSp>
        <p:nvCxnSpPr>
          <p:cNvPr id="25" name="直线箭头连接符 24"/>
          <p:cNvCxnSpPr/>
          <p:nvPr/>
        </p:nvCxnSpPr>
        <p:spPr>
          <a:xfrm>
            <a:off x="2324911" y="5369830"/>
            <a:ext cx="2383276" cy="6470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212077" y="5376815"/>
            <a:ext cx="656619" cy="4669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5454787" y="5369377"/>
            <a:ext cx="0" cy="4257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H="1">
            <a:off x="6264613" y="5376815"/>
            <a:ext cx="2500008" cy="6470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676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Detection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hand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gesture</a:t>
            </a:r>
            <a:endParaRPr kumimoji="1" lang="en-US" altLang="zh-CN" sz="32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After implementing the algorithm for eliminating the bounce, it is easy to implement detection on whether hand is open or closed according to the size of the box.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Use two different states to do different operations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" y="4145280"/>
            <a:ext cx="4106773" cy="23058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12" y="4145280"/>
            <a:ext cx="4165600" cy="2331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44759" y="816765"/>
            <a:ext cx="359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Introduction</a:t>
            </a:r>
            <a:endParaRPr lang="zh-CN" altLang="en-US" sz="3200" dirty="0">
              <a:solidFill>
                <a:srgbClr val="F1BA49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26895" y="2858135"/>
            <a:ext cx="9709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Hand gesture Detection </a:t>
            </a:r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&amp; Tracking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26895" y="3601720"/>
            <a:ext cx="6039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Cursor Control &amp; Image Overlay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73228" y="2130683"/>
            <a:ext cx="212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Overview</a:t>
            </a:r>
            <a:endParaRPr lang="zh-CN" altLang="en-US" sz="28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84375" y="3005642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1484375" y="3744782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8" name="矩形 17"/>
          <p:cNvSpPr/>
          <p:nvPr/>
        </p:nvSpPr>
        <p:spPr>
          <a:xfrm>
            <a:off x="1484375" y="4494717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1" name="文本框 20"/>
          <p:cNvSpPr txBox="1"/>
          <p:nvPr/>
        </p:nvSpPr>
        <p:spPr>
          <a:xfrm>
            <a:off x="1826895" y="4351655"/>
            <a:ext cx="81445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defRPr>
            </a:lvl1pPr>
          </a:lstStyle>
          <a:p>
            <a:r>
              <a:rPr lang="en-US" altLang="zh-CN" dirty="0"/>
              <a:t>Trajectory Detection &amp; Graphics Modification &amp; </a:t>
            </a:r>
            <a:r>
              <a:rPr lang="en-US" altLang="zh-CN" dirty="0">
                <a:sym typeface="+mn-ea"/>
              </a:rPr>
              <a:t>Image Saving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1484375" y="2305940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676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Cursor Control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779270"/>
            <a:ext cx="6094095" cy="3150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32445" y="1875790"/>
            <a:ext cx="3027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&lt;windows.h&gt;</a:t>
            </a:r>
          </a:p>
          <a:p>
            <a:endParaRPr lang="en-US" sz="32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  <a:p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six directions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676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Problems &amp; Sloutions</a:t>
            </a:r>
            <a:endParaRPr lang="en-US" sz="32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3345" y="1875790"/>
            <a:ext cx="9796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reference to ‘ACCESS_MASK’is ambiguous</a:t>
            </a:r>
          </a:p>
        </p:txBody>
      </p:sp>
      <p:pic>
        <p:nvPicPr>
          <p:cNvPr id="101" name="图片 100"/>
          <p:cNvPicPr/>
          <p:nvPr/>
        </p:nvPicPr>
        <p:blipFill>
          <a:blip r:embed="rId2"/>
          <a:srcRect b="56281"/>
          <a:stretch>
            <a:fillRect/>
          </a:stretch>
        </p:blipFill>
        <p:spPr>
          <a:xfrm>
            <a:off x="1363980" y="2534920"/>
            <a:ext cx="7639050" cy="1761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63980" y="4789805"/>
            <a:ext cx="9796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delete </a:t>
            </a:r>
            <a:r>
              <a:rPr lang="en-US" sz="2400" b="1" i="1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using namespace cv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676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Image Overlay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98720" y="2470150"/>
            <a:ext cx="648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filter out the white background</a:t>
            </a:r>
          </a:p>
          <a:p>
            <a:pPr algn="l"/>
            <a:endParaRPr lang="en-US" sz="32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two-level for loop</a:t>
            </a:r>
          </a:p>
        </p:txBody>
      </p:sp>
      <p:pic>
        <p:nvPicPr>
          <p:cNvPr id="2" name="图片 1" descr="QQ图片20220619005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80" y="2470150"/>
            <a:ext cx="2537460" cy="253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676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Mode Switch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56095" y="3062605"/>
            <a:ext cx="4834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top right corner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779270"/>
            <a:ext cx="6094095" cy="3150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676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Problems &amp; Sloutions</a:t>
            </a:r>
            <a:endParaRPr lang="en-US" sz="32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3980" y="2024380"/>
            <a:ext cx="4834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switching frequently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63980" y="3909060"/>
            <a:ext cx="4834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counter (10 frame)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676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Brush Color Switching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56095" y="3062605"/>
            <a:ext cx="4834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top left corner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" y="2006600"/>
            <a:ext cx="5116830" cy="284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44759" y="816765"/>
            <a:ext cx="359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Introduction</a:t>
            </a:r>
            <a:endParaRPr lang="zh-CN" altLang="en-US" sz="3200" dirty="0">
              <a:solidFill>
                <a:srgbClr val="F1BA49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26895" y="2858135"/>
            <a:ext cx="9709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Hand gesture Detection </a:t>
            </a:r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&amp; Tracking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26895" y="3601720"/>
            <a:ext cx="6039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Cursor Control &amp; Image Overlay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73228" y="2130683"/>
            <a:ext cx="212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Overview</a:t>
            </a:r>
            <a:endParaRPr lang="zh-CN" altLang="en-US" sz="28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84375" y="3005642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1484375" y="3744782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8" name="矩形 17"/>
          <p:cNvSpPr/>
          <p:nvPr/>
        </p:nvSpPr>
        <p:spPr>
          <a:xfrm>
            <a:off x="1484375" y="4494717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1" name="文本框 20"/>
          <p:cNvSpPr txBox="1"/>
          <p:nvPr/>
        </p:nvSpPr>
        <p:spPr>
          <a:xfrm>
            <a:off x="1826895" y="4351655"/>
            <a:ext cx="81445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defRPr>
            </a:lvl1pPr>
          </a:lstStyle>
          <a:p>
            <a:r>
              <a:rPr lang="en-US" altLang="zh-CN" dirty="0"/>
              <a:t>Trajectory Detection &amp; Graphics Modification &amp; </a:t>
            </a:r>
            <a:r>
              <a:rPr lang="en-US" altLang="zh-CN" dirty="0">
                <a:sym typeface="+mn-ea"/>
              </a:rPr>
              <a:t>Image Saving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1484375" y="2305940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29870" y="68580"/>
            <a:ext cx="35909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C</a:t>
            </a:r>
          </a:p>
        </p:txBody>
      </p:sp>
      <p:pic>
        <p:nvPicPr>
          <p:cNvPr id="2" name="图片 1" descr="资源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8193" y="2367890"/>
            <a:ext cx="794560" cy="623884"/>
          </a:xfrm>
          <a:prstGeom prst="rect">
            <a:avLst/>
          </a:prstGeom>
        </p:spPr>
      </p:pic>
      <p:pic>
        <p:nvPicPr>
          <p:cNvPr id="4" name="图片 3" descr="资源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327" y="3177193"/>
            <a:ext cx="795425" cy="586740"/>
          </a:xfrm>
          <a:prstGeom prst="rect">
            <a:avLst/>
          </a:prstGeom>
        </p:spPr>
      </p:pic>
      <p:pic>
        <p:nvPicPr>
          <p:cNvPr id="5" name="图片 4" descr="资源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962" y="3895378"/>
            <a:ext cx="795425" cy="586740"/>
          </a:xfrm>
          <a:prstGeom prst="rect">
            <a:avLst/>
          </a:prstGeom>
        </p:spPr>
      </p:pic>
      <p:pic>
        <p:nvPicPr>
          <p:cNvPr id="6" name="图片 5" descr="资源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463" y="4678968"/>
            <a:ext cx="796290" cy="5873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33805" y="2462029"/>
            <a:ext cx="6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01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33805" y="3236863"/>
            <a:ext cx="6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02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333804" y="3960415"/>
            <a:ext cx="6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03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18724" y="4744005"/>
            <a:ext cx="6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04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65376" y="760904"/>
            <a:ext cx="3590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ONTENTS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554682" y="2401724"/>
            <a:ext cx="6727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Task </a:t>
            </a:r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D</a:t>
            </a:r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ivision and </a:t>
            </a:r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C</a:t>
            </a:r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ontribution </a:t>
            </a:r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R</a:t>
            </a:r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atio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554682" y="3145309"/>
            <a:ext cx="6931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Introduction </a:t>
            </a:r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 Highlights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554682" y="3898419"/>
            <a:ext cx="4224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Problems &amp; Sloutions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554682" y="4683914"/>
            <a:ext cx="3829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D</a:t>
            </a:r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emo </a:t>
            </a:r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D</a:t>
            </a:r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isplay</a:t>
            </a:r>
          </a:p>
        </p:txBody>
      </p:sp>
      <p:sp>
        <p:nvSpPr>
          <p:cNvPr id="29" name="矩形 28"/>
          <p:cNvSpPr/>
          <p:nvPr/>
        </p:nvSpPr>
        <p:spPr>
          <a:xfrm>
            <a:off x="4212263" y="2549063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矩形 29"/>
          <p:cNvSpPr/>
          <p:nvPr/>
        </p:nvSpPr>
        <p:spPr>
          <a:xfrm>
            <a:off x="4212263" y="3288203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1" name="矩形 30"/>
          <p:cNvSpPr/>
          <p:nvPr/>
        </p:nvSpPr>
        <p:spPr>
          <a:xfrm>
            <a:off x="4212263" y="4038138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2" name="矩形 31"/>
          <p:cNvSpPr/>
          <p:nvPr/>
        </p:nvSpPr>
        <p:spPr>
          <a:xfrm>
            <a:off x="4212263" y="4822363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64354" y="814067"/>
            <a:ext cx="968499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Trajectory Detection &amp; Graphics Modification</a:t>
            </a:r>
            <a:endParaRPr lang="zh-CN" altLang="en-US" sz="3200" b="1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4409" y="1682581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vector&lt;cv::Point&gt;newPoints</a:t>
            </a:r>
            <a:br>
              <a:rPr lang="en-US" altLang="zh-CN" dirty="0"/>
            </a:br>
            <a:r>
              <a:rPr lang="en-US" altLang="zh-CN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cv::approxPoly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6" y="2415488"/>
            <a:ext cx="4808754" cy="26733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42" y="2415487"/>
            <a:ext cx="4953192" cy="26733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11738" y="4060151"/>
            <a:ext cx="62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34313"/>
                </a:solidFill>
              </a:rPr>
              <a:t>circle</a:t>
            </a:r>
            <a:endParaRPr lang="zh-CN" altLang="en-US" sz="1600" dirty="0">
              <a:solidFill>
                <a:srgbClr val="13431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64354" y="814067"/>
            <a:ext cx="968499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Image Saving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11738" y="4060151"/>
            <a:ext cx="62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34313"/>
                </a:solidFill>
              </a:rPr>
              <a:t>circle</a:t>
            </a:r>
            <a:endParaRPr lang="zh-CN" altLang="en-US" sz="1600" dirty="0">
              <a:solidFill>
                <a:srgbClr val="134313"/>
              </a:solidFill>
            </a:endParaRPr>
          </a:p>
        </p:txBody>
      </p:sp>
      <p:pic>
        <p:nvPicPr>
          <p:cNvPr id="2" name="图片 1" descr="截屏2022-06-19 14.16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95" y="1626870"/>
            <a:ext cx="7446010" cy="5061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0391" y="1535151"/>
            <a:ext cx="6099462" cy="223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</a:rPr>
              <a:t>· Beautiful GUI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</a:rPr>
              <a:t>· </a:t>
            </a:r>
            <a:r>
              <a:rPr lang="zh-CN" altLang="en-US" sz="3200" b="1" dirty="0">
                <a:solidFill>
                  <a:schemeClr val="bg1"/>
                </a:solidFill>
              </a:rPr>
              <a:t>Changeable color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</a:rPr>
              <a:t>· </a:t>
            </a:r>
            <a:r>
              <a:rPr lang="zh-CN" altLang="en-US" sz="3200" b="1" dirty="0">
                <a:solidFill>
                  <a:schemeClr val="bg1"/>
                </a:solidFill>
              </a:rPr>
              <a:t>Enhanced interaction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75139"/>
            <a:ext cx="5724147" cy="4466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2896" y="1979198"/>
            <a:ext cx="1013286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1) G</a:t>
            </a:r>
            <a:r>
              <a:rPr lang="zh-CN" altLang="en-US" sz="2000" b="1" dirty="0">
                <a:solidFill>
                  <a:schemeClr val="bg1"/>
                </a:solidFill>
              </a:rPr>
              <a:t>radual change failed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We attempted to achieve gradually switch between raw graph and fitted graph via function cv::addWeighted, but it </a:t>
            </a:r>
            <a:r>
              <a:rPr lang="zh-CN" altLang="en-US" sz="2000" b="1" dirty="0">
                <a:solidFill>
                  <a:schemeClr val="bg1"/>
                </a:solidFill>
              </a:rPr>
              <a:t>effects the continuous reading of video stream</a:t>
            </a:r>
            <a:r>
              <a:rPr lang="zh-CN" altLang="en-US" sz="2000" dirty="0">
                <a:solidFill>
                  <a:schemeClr val="bg1"/>
                </a:solidFill>
              </a:rPr>
              <a:t>.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</a:rPr>
              <a:t>Solution: We tried and gave up this functional implement.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69384" y="795983"/>
            <a:ext cx="6738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Problems&amp;Solutions</a:t>
            </a:r>
            <a:endParaRPr lang="zh-CN" altLang="en-US" sz="3200" b="1" dirty="0">
              <a:solidFill>
                <a:srgbClr val="F1BA49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2896" y="3336989"/>
            <a:ext cx="1013286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2) Enclosed graphic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Outliers(some points far away from the main part) occurred when fitting and draw the graphics.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</a:rPr>
              <a:t>Solution: </a:t>
            </a:r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</a:rPr>
              <a:t>It turned out that the graphic </a:t>
            </a:r>
            <a:r>
              <a:rPr lang="en-US" altLang="zh-CN" sz="2000" b="1" i="1" dirty="0">
                <a:solidFill>
                  <a:schemeClr val="bg1"/>
                </a:solidFill>
              </a:rPr>
              <a:t>needed to be enclosed</a:t>
            </a:r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</a:rPr>
              <a:t>, we obtained it by connecting newPoints[0] and newPoints[size-1]</a:t>
            </a: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2896" y="4971780"/>
            <a:ext cx="1013286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2) Window size: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changing devices effects the relative position of windows’ components</a:t>
            </a:r>
          </a:p>
          <a:p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</a:rPr>
              <a:t>Solution: </a:t>
            </a:r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</a:rPr>
              <a:t>Use functions like </a:t>
            </a:r>
            <a:r>
              <a:rPr lang="en-US" altLang="zh-CN" i="1" dirty="0" err="1">
                <a:solidFill>
                  <a:schemeClr val="bg1">
                    <a:lumMod val="85000"/>
                  </a:schemeClr>
                </a:solidFill>
              </a:rPr>
              <a:t>resizeWindow</a:t>
            </a:r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altLang="zh-CN" i="1" dirty="0" err="1">
                <a:solidFill>
                  <a:schemeClr val="bg1">
                    <a:lumMod val="85000"/>
                  </a:schemeClr>
                </a:solidFill>
              </a:rPr>
              <a:t>moveWindow</a:t>
            </a:r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</a:rPr>
              <a:t> to determine their absolute position</a:t>
            </a: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73826" y="613565"/>
            <a:ext cx="3590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D</a:t>
            </a:r>
            <a:r>
              <a:rPr lang="zh-CN" altLang="en-US" sz="40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emo </a:t>
            </a:r>
            <a:r>
              <a:rPr lang="en-US" altLang="zh-CN" sz="40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D</a:t>
            </a:r>
            <a:r>
              <a:rPr lang="zh-CN" altLang="en-US" sz="40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isplay</a:t>
            </a:r>
            <a:endParaRPr lang="zh-CN" altLang="en-US" sz="40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43456" y="3033539"/>
            <a:ext cx="4349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1BA49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THANK YOU FOR LISTENING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44930" y="816610"/>
            <a:ext cx="7706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Task </a:t>
            </a:r>
            <a:r>
              <a:rPr lang="en-US" altLang="zh-CN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D</a:t>
            </a:r>
            <a:r>
              <a:rPr lang="zh-CN" alt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ivision and </a:t>
            </a:r>
            <a:r>
              <a:rPr lang="en-US" altLang="zh-CN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C</a:t>
            </a:r>
            <a:r>
              <a:rPr lang="zh-CN" alt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ontribution </a:t>
            </a:r>
            <a:r>
              <a:rPr lang="en-US" altLang="zh-CN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R</a:t>
            </a:r>
            <a:r>
              <a:rPr lang="zh-CN" altLang="en-US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atio</a:t>
            </a:r>
            <a:endParaRPr lang="zh-CN" altLang="en-US" sz="3200" dirty="0">
              <a:solidFill>
                <a:srgbClr val="F1BA49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2414270" y="1922145"/>
          <a:ext cx="736346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44759" y="816765"/>
            <a:ext cx="3590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  <a:sym typeface="+mn-ea"/>
              </a:rPr>
              <a:t>Introduction</a:t>
            </a:r>
            <a:endParaRPr lang="zh-CN" altLang="en-US" sz="3200" dirty="0">
              <a:solidFill>
                <a:srgbClr val="F1BA49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26895" y="2858135"/>
            <a:ext cx="9709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Hand gesture Detection </a:t>
            </a:r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&amp; Tracking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26895" y="3601720"/>
            <a:ext cx="6039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Cursor Control &amp; Image Overlay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73228" y="2130683"/>
            <a:ext cx="212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rPr>
              <a:t>Overview</a:t>
            </a:r>
            <a:endParaRPr lang="zh-CN" altLang="en-US" sz="28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84375" y="3005642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1484375" y="3744782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8" name="矩形 17"/>
          <p:cNvSpPr/>
          <p:nvPr/>
        </p:nvSpPr>
        <p:spPr>
          <a:xfrm>
            <a:off x="1484375" y="4494717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1" name="文本框 20"/>
          <p:cNvSpPr txBox="1"/>
          <p:nvPr/>
        </p:nvSpPr>
        <p:spPr>
          <a:xfrm>
            <a:off x="1826895" y="4351655"/>
            <a:ext cx="81445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  <a:cs typeface="方正兰亭中黑_GBK" panose="02000000000000000000" charset="-122"/>
              </a:defRPr>
            </a:lvl1pPr>
          </a:lstStyle>
          <a:p>
            <a:r>
              <a:rPr lang="en-US" altLang="zh-CN" dirty="0"/>
              <a:t>Trajectory Detection &amp; Graphics Modification &amp; </a:t>
            </a:r>
            <a:r>
              <a:rPr lang="en-US" altLang="zh-CN" dirty="0">
                <a:sym typeface="+mn-ea"/>
              </a:rPr>
              <a:t>Image Saving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1484375" y="2305940"/>
            <a:ext cx="236220" cy="236855"/>
          </a:xfrm>
          <a:prstGeom prst="rect">
            <a:avLst/>
          </a:prstGeom>
          <a:solidFill>
            <a:srgbClr val="F1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8875" y="556385"/>
            <a:ext cx="9328150" cy="317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The system consists of two modes</a:t>
            </a:r>
            <a:r>
              <a:rPr lang="zh-CN" altLang="en-US" sz="3200" b="1" dirty="0">
                <a:solidFill>
                  <a:schemeClr val="bg1"/>
                </a:solidFill>
              </a:rPr>
              <a:t>：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</a:rPr>
              <a:t>1)Cursor controlling interface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</a:rPr>
              <a:t>2)Draw board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solidFill>
                  <a:schemeClr val="bg1"/>
                </a:solidFill>
              </a:rPr>
              <a:t>Entering and existing are detected by making a fist on specific areas.</a:t>
            </a:r>
            <a:endParaRPr lang="zh-CN" altLang="en-US" sz="2400" i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7" y="3792408"/>
            <a:ext cx="4932975" cy="25500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96" y="3792408"/>
            <a:ext cx="4862385" cy="2633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676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Hand gesture detection</a:t>
            </a:r>
            <a:endParaRPr kumimoji="1" lang="en-US" altLang="zh-CN" sz="32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  <a:sym typeface="+mn-ea"/>
            </a:endParaRPr>
          </a:p>
        </p:txBody>
      </p:sp>
      <p:sp>
        <p:nvSpPr>
          <p:cNvPr id="2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Hand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detection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based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on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yolo-v3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tiny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network.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Algorithm for </a:t>
            </a:r>
            <a:r>
              <a:rPr lang="en-US" altLang="zh-CN" dirty="0">
                <a:solidFill>
                  <a:schemeClr val="bg1"/>
                </a:solidFill>
              </a:rPr>
              <a:t>eliminating bounce.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Detection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on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hand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gesture.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8352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Hand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Detection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Based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Yolo-v3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Tiny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Network</a:t>
            </a:r>
            <a:endParaRPr kumimoji="1" lang="en-US" altLang="zh-CN" sz="32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838200" y="160188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</a:rPr>
              <a:t>To detect hand gestures, we first have to detect the hand position in space. This pre-trained network is able to extract hands out of a 2D RGB image, by using the YOLOv3 neural network.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dirty="0">
                <a:solidFill>
                  <a:schemeClr val="bg1"/>
                </a:solidFill>
              </a:rPr>
              <a:t>We used open configuration sources for yolo hand detection and load the model using cv::</a:t>
            </a:r>
            <a:r>
              <a:rPr kumimoji="1" lang="en-US" altLang="zh-CN" dirty="0" err="1">
                <a:solidFill>
                  <a:schemeClr val="bg1"/>
                </a:solidFill>
              </a:rPr>
              <a:t>dnn</a:t>
            </a:r>
            <a:r>
              <a:rPr kumimoji="1" lang="en-US" altLang="zh-CN" dirty="0">
                <a:solidFill>
                  <a:schemeClr val="bg1"/>
                </a:solidFill>
              </a:rPr>
              <a:t>::</a:t>
            </a:r>
            <a:r>
              <a:rPr kumimoji="1" lang="en-US" altLang="zh-CN" dirty="0" err="1">
                <a:solidFill>
                  <a:schemeClr val="bg1"/>
                </a:solidFill>
              </a:rPr>
              <a:t>readNetFromDarknet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8143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Hand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Detection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Based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Yolo-v3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Tiny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Network</a:t>
            </a:r>
            <a:endParaRPr kumimoji="1" lang="en-US" altLang="zh-CN" sz="32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  <a:sym typeface="+mn-ea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8" y="1806770"/>
            <a:ext cx="2670068" cy="1587533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287950" y="2465975"/>
            <a:ext cx="437744" cy="269121"/>
          </a:xfrm>
          <a:prstGeom prst="rightArrow">
            <a:avLst>
              <a:gd name="adj1" fmla="val 50000"/>
              <a:gd name="adj2" fmla="val 8333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42" y="1736498"/>
            <a:ext cx="2983495" cy="1773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199" y="3510383"/>
            <a:ext cx="2449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solidFill>
                  <a:schemeClr val="bg1"/>
                </a:solidFill>
              </a:rPr>
              <a:t>（</a:t>
            </a:r>
            <a:r>
              <a:rPr kumimoji="1" lang="en-US" altLang="zh-CN" sz="1100" dirty="0">
                <a:solidFill>
                  <a:schemeClr val="bg1"/>
                </a:solidFill>
              </a:rPr>
              <a:t>1920</a:t>
            </a:r>
            <a:r>
              <a:rPr kumimoji="1" lang="zh-CN" altLang="en-US" sz="1100" dirty="0">
                <a:solidFill>
                  <a:schemeClr val="bg1"/>
                </a:solidFill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</a:rPr>
              <a:t>x 1080 x 3)</a:t>
            </a: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36" y="2041805"/>
            <a:ext cx="1192495" cy="122668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1336" y="3358001"/>
            <a:ext cx="2449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solidFill>
                  <a:schemeClr val="bg1"/>
                </a:solidFill>
              </a:rPr>
              <a:t>（</a:t>
            </a:r>
            <a:r>
              <a:rPr kumimoji="1" lang="en-US" altLang="zh-CN" sz="1100" dirty="0">
                <a:solidFill>
                  <a:schemeClr val="bg1"/>
                </a:solidFill>
              </a:rPr>
              <a:t>416</a:t>
            </a:r>
            <a:r>
              <a:rPr kumimoji="1" lang="zh-CN" altLang="en-US" sz="1100" dirty="0">
                <a:solidFill>
                  <a:schemeClr val="bg1"/>
                </a:solidFill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</a:rPr>
              <a:t>x 416 x 3)</a:t>
            </a:r>
          </a:p>
        </p:txBody>
      </p:sp>
      <p:sp>
        <p:nvSpPr>
          <p:cNvPr id="10" name="右箭头 9"/>
          <p:cNvSpPr/>
          <p:nvPr/>
        </p:nvSpPr>
        <p:spPr>
          <a:xfrm>
            <a:off x="5409412" y="2469225"/>
            <a:ext cx="437744" cy="269121"/>
          </a:xfrm>
          <a:prstGeom prst="rightArrow">
            <a:avLst>
              <a:gd name="adj1" fmla="val 50000"/>
              <a:gd name="adj2" fmla="val 8333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37" y="1997051"/>
            <a:ext cx="1192495" cy="1316196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585165" y="2461530"/>
            <a:ext cx="437744" cy="269121"/>
          </a:xfrm>
          <a:prstGeom prst="rightArrow">
            <a:avLst>
              <a:gd name="adj1" fmla="val 50000"/>
              <a:gd name="adj2" fmla="val 8333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2737" y="3379578"/>
            <a:ext cx="2449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solidFill>
                  <a:schemeClr val="bg1"/>
                </a:solidFill>
              </a:rPr>
              <a:t>（</a:t>
            </a:r>
            <a:r>
              <a:rPr kumimoji="1" lang="en-US" altLang="zh-CN" sz="1100" dirty="0">
                <a:solidFill>
                  <a:schemeClr val="bg1"/>
                </a:solidFill>
              </a:rPr>
              <a:t>416</a:t>
            </a:r>
            <a:r>
              <a:rPr kumimoji="1" lang="zh-CN" altLang="en-US" sz="1100" dirty="0">
                <a:solidFill>
                  <a:schemeClr val="bg1"/>
                </a:solidFill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</a:rPr>
              <a:t>x 416 x 3)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0728" y="4289898"/>
            <a:ext cx="9560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Capture a frame from webcam.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Resize the mat to fit the input of yolo-v3 network.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Forward pass in network.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Get the value in the output layer, x, y, w, h and confidence, respectively.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Get the box in the previous scaler.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Repeat the steps above.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225874" y="3594621"/>
            <a:ext cx="2449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solidFill>
                  <a:schemeClr val="bg1"/>
                </a:solidFill>
              </a:rPr>
              <a:t>（</a:t>
            </a:r>
            <a:r>
              <a:rPr kumimoji="1" lang="en-US" altLang="zh-CN" sz="1100" dirty="0">
                <a:solidFill>
                  <a:schemeClr val="bg1"/>
                </a:solidFill>
              </a:rPr>
              <a:t>1920</a:t>
            </a:r>
            <a:r>
              <a:rPr kumimoji="1" lang="zh-CN" altLang="en-US" sz="1100" dirty="0">
                <a:solidFill>
                  <a:schemeClr val="bg1"/>
                </a:solidFill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</a:rPr>
              <a:t>x 1080 x 3)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63980" y="807085"/>
            <a:ext cx="676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Algorithm for 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eliminating bounce.</a:t>
            </a:r>
            <a:endParaRPr kumimoji="1" lang="en-US" altLang="zh-CN" sz="32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  <a:cs typeface="方正兰亭中黑_GBK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63103" y="153379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Due to the </a:t>
            </a:r>
            <a:r>
              <a:rPr lang="en-US" altLang="zh-CN" dirty="0">
                <a:solidFill>
                  <a:schemeClr val="bg1"/>
                </a:solidFill>
              </a:rPr>
              <a:t>bounce of detection boxing. It is hard to complete the following tasks. So we design an algorithm to eliminate bouncing.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We push back the frame into a </a:t>
            </a:r>
            <a:r>
              <a:rPr lang="en-US" altLang="zh-CN" dirty="0" err="1">
                <a:solidFill>
                  <a:schemeClr val="bg1"/>
                </a:solidFill>
              </a:rPr>
              <a:t>deque</a:t>
            </a:r>
            <a:r>
              <a:rPr lang="en-US" altLang="zh-CN" dirty="0">
                <a:solidFill>
                  <a:schemeClr val="bg1"/>
                </a:solidFill>
              </a:rPr>
              <a:t> and pop front frame when the size reaches the upper bound. The bound is fit to the performance to a certain computer.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We do calculation on the </a:t>
            </a:r>
            <a:r>
              <a:rPr lang="en-US" altLang="zh-CN" dirty="0" err="1">
                <a:solidFill>
                  <a:schemeClr val="bg1"/>
                </a:solidFill>
              </a:rPr>
              <a:t>deque</a:t>
            </a:r>
            <a:r>
              <a:rPr lang="en-US" altLang="zh-CN" dirty="0">
                <a:solidFill>
                  <a:schemeClr val="bg1"/>
                </a:solidFill>
              </a:rPr>
              <a:t> to get the box we want.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39" y="4704456"/>
            <a:ext cx="1282430" cy="762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27" y="4704456"/>
            <a:ext cx="1282430" cy="762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15" y="4704456"/>
            <a:ext cx="1282430" cy="762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438" y="4704456"/>
            <a:ext cx="1282430" cy="762490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225685" y="4578022"/>
            <a:ext cx="8385243" cy="29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1225685" y="5632265"/>
            <a:ext cx="8385243" cy="29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606705" y="4823805"/>
            <a:ext cx="1196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4" name="曲线连接符 13"/>
          <p:cNvCxnSpPr/>
          <p:nvPr/>
        </p:nvCxnSpPr>
        <p:spPr>
          <a:xfrm>
            <a:off x="663103" y="4607205"/>
            <a:ext cx="555289" cy="508987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flipV="1">
            <a:off x="9610928" y="4578022"/>
            <a:ext cx="612842" cy="538170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88006" y="5771921"/>
            <a:ext cx="198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frame: </a:t>
            </a:r>
            <a:r>
              <a:rPr kumimoji="1" lang="en-US" altLang="zh-CN" dirty="0" err="1">
                <a:solidFill>
                  <a:schemeClr val="bg1"/>
                </a:solidFill>
              </a:rPr>
              <a:t>enqueue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32770" y="5827166"/>
            <a:ext cx="2686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frame: </a:t>
            </a:r>
            <a:r>
              <a:rPr kumimoji="1" lang="en-US" altLang="zh-CN" dirty="0" err="1">
                <a:solidFill>
                  <a:schemeClr val="bg1"/>
                </a:solidFill>
              </a:rPr>
              <a:t>dequeue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(to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keep the queue size)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E5Zjk4YzEzYjY5NjU5YWYzYmViZGY0ZGQyMTYwZW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15.9007874015747,&quot;width&quot;:7768.46456692913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15.9007874015747,&quot;width&quot;:7768.46456692913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763</Words>
  <Application>Microsoft Office PowerPoint</Application>
  <PresentationFormat>宽屏</PresentationFormat>
  <Paragraphs>121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方正兰亭中黑_GBK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邬 静芙</cp:lastModifiedBy>
  <cp:revision>249</cp:revision>
  <dcterms:created xsi:type="dcterms:W3CDTF">2020-04-16T14:29:00Z</dcterms:created>
  <dcterms:modified xsi:type="dcterms:W3CDTF">2022-06-19T09:33:13Z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331FF670C14A473E956DB21F458C7554</vt:lpwstr>
  </property>
  <property fmtid="{D5CDD505-2E9C-101B-9397-08002B2CF9AE}" pid="3" name="KSOProductBuildVer">
    <vt:lpwstr>2052-11.1.0.11744</vt:lpwstr>
  </property>
</Properties>
</file>